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98" r:id="rId1"/>
    <p:sldMasterId id="2147483699" r:id="rId2"/>
    <p:sldMasterId id="2147483700" r:id="rId3"/>
  </p:sldMasterIdLst>
  <p:notesMasterIdLst>
    <p:notesMasterId r:id="rId21"/>
  </p:notesMasterIdLst>
  <p:sldIdLst>
    <p:sldId id="256" r:id="rId4"/>
    <p:sldId id="257" r:id="rId5"/>
    <p:sldId id="258" r:id="rId6"/>
    <p:sldId id="259" r:id="rId7"/>
    <p:sldId id="260" r:id="rId8"/>
    <p:sldId id="261" r:id="rId9"/>
    <p:sldId id="272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x="9144000" cy="5143500" type="screen16x9"/>
  <p:notesSz cx="6858000" cy="9144000"/>
  <p:embeddedFontLst>
    <p:embeddedFont>
      <p:font typeface="Montserrat ExtraBold" panose="020B0604020202020204" charset="-52"/>
      <p:bold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ontserrat" panose="020B0604020202020204" charset="-52"/>
      <p:regular r:id="rId28"/>
      <p:bold r:id="rId29"/>
      <p:italic r:id="rId30"/>
      <p:boldItalic r:id="rId31"/>
    </p:embeddedFont>
    <p:embeddedFont>
      <p:font typeface="Montserrat Medium" panose="020B0604020202020204" charset="-52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84" y="1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20db4cbd64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Google Shape;240;g220db4cbd64_2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220db4cbd64_2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420ec95d9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4" name="Google Shape;314;g2420ec95d92_0_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420ec95d92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1" name="Google Shape;321;g2420ec95d92_0_8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420ec95d92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8" name="Google Shape;328;g2420ec95d92_0_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420ec95d92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5" name="Google Shape;335;g2420ec95d92_0_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420ec95d9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4" name="Google Shape;344;g2420ec95d92_0_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20db4cbd64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1" name="Google Shape;351;g220db4cbd64_0_2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2" name="Google Shape;352;g220db4cbd64_0_2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16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420ec95d9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0" name="Google Shape;360;g2420ec95d92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1" name="Google Shape;361;g2420ec95d92_0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17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2d2db771bd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3" name="Google Shape;253;g22d2db771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403056f52b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0" name="Google Shape;260;g2403056f52b_0_1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420ec95d9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7" name="Google Shape;267;g2420ec95d92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420ec95d9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4" name="Google Shape;274;g2420ec95d92_0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420ec95d9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2" name="Google Shape;282;g2420ec95d92_0_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420ec95d9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0" name="Google Shape;290;g2420ec95d92_0_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420ec95d9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8" name="Google Shape;298;g2420ec95d92_0_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420ec95d92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6" name="Google Shape;306;g2420ec95d92_0_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 type="twoColTx">
  <p:cSld name="TITLE_AND_TWO_COLUMNS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body" idx="2"/>
          </p:nvPr>
        </p:nvSpPr>
        <p:spPr>
          <a:xfrm>
            <a:off x="48323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 1">
  <p:cSld name="TITLE_AND_BODY 2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>
            <a:spLocks noGrp="1"/>
          </p:cNvSpPr>
          <p:nvPr>
            <p:ph type="title"/>
          </p:nvPr>
        </p:nvSpPr>
        <p:spPr>
          <a:xfrm>
            <a:off x="282575" y="92869"/>
            <a:ext cx="8229600" cy="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8"/>
          <p:cNvSpPr txBox="1">
            <a:spLocks noGrp="1"/>
          </p:cNvSpPr>
          <p:nvPr>
            <p:ph type="body" idx="1"/>
          </p:nvPr>
        </p:nvSpPr>
        <p:spPr>
          <a:xfrm>
            <a:off x="282575" y="873650"/>
            <a:ext cx="8229600" cy="3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250"/>
              <a:buChar char="●"/>
              <a:defRPr/>
            </a:lvl1pPr>
            <a:lvl2pPr marL="914400" lvl="1" indent="-371475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25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41" name="Google Shape;141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</a:defRPr>
            </a:lvl1pPr>
            <a:lvl2pPr lvl="1">
              <a:buNone/>
              <a:defRPr sz="1300">
                <a:solidFill>
                  <a:schemeClr val="dk1"/>
                </a:solidFill>
              </a:defRPr>
            </a:lvl2pPr>
            <a:lvl3pPr lvl="2">
              <a:buNone/>
              <a:defRPr sz="1300">
                <a:solidFill>
                  <a:schemeClr val="dk1"/>
                </a:solidFill>
              </a:defRPr>
            </a:lvl3pPr>
            <a:lvl4pPr lvl="3">
              <a:buNone/>
              <a:defRPr sz="1300">
                <a:solidFill>
                  <a:schemeClr val="dk1"/>
                </a:solidFill>
              </a:defRPr>
            </a:lvl4pPr>
            <a:lvl5pPr lvl="4">
              <a:buNone/>
              <a:defRPr sz="1300">
                <a:solidFill>
                  <a:schemeClr val="dk1"/>
                </a:solidFill>
              </a:defRPr>
            </a:lvl5pPr>
            <a:lvl6pPr lvl="5">
              <a:buNone/>
              <a:defRPr sz="1300">
                <a:solidFill>
                  <a:schemeClr val="dk1"/>
                </a:solidFill>
              </a:defRPr>
            </a:lvl6pPr>
            <a:lvl7pPr lvl="6">
              <a:buNone/>
              <a:defRPr sz="1300">
                <a:solidFill>
                  <a:schemeClr val="dk1"/>
                </a:solidFill>
              </a:defRPr>
            </a:lvl7pPr>
            <a:lvl8pPr lvl="7">
              <a:buNone/>
              <a:defRPr sz="1300">
                <a:solidFill>
                  <a:schemeClr val="dk1"/>
                </a:solidFill>
              </a:defRPr>
            </a:lvl8pPr>
            <a:lvl9pPr lvl="8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0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0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49" name="Google Shape;149;p3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>
  <p:cSld name="TITLE_AND_BODY 2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3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 type="twoColTx">
  <p:cSld name="TITLE_AND_TWO_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2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2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7" name="Google Shape;157;p32"/>
          <p:cNvSpPr txBox="1">
            <a:spLocks noGrp="1"/>
          </p:cNvSpPr>
          <p:nvPr>
            <p:ph type="body" idx="2"/>
          </p:nvPr>
        </p:nvSpPr>
        <p:spPr>
          <a:xfrm>
            <a:off x="48323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8" name="Google Shape;158;p3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34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title"/>
          </p:nvPr>
        </p:nvSpPr>
        <p:spPr>
          <a:xfrm>
            <a:off x="311699" y="2150849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6"/>
          <p:cNvSpPr txBox="1">
            <a:spLocks noGrp="1"/>
          </p:cNvSpPr>
          <p:nvPr>
            <p:ph type="title"/>
          </p:nvPr>
        </p:nvSpPr>
        <p:spPr>
          <a:xfrm>
            <a:off x="822960" y="274320"/>
            <a:ext cx="75210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36"/>
          <p:cNvSpPr txBox="1">
            <a:spLocks noGrp="1"/>
          </p:cNvSpPr>
          <p:nvPr>
            <p:ph type="body" idx="1"/>
          </p:nvPr>
        </p:nvSpPr>
        <p:spPr>
          <a:xfrm>
            <a:off x="822960" y="825471"/>
            <a:ext cx="7521000" cy="26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0" name="Google Shape;170;p36"/>
          <p:cNvSpPr txBox="1">
            <a:spLocks noGrp="1"/>
          </p:cNvSpPr>
          <p:nvPr>
            <p:ph type="dt" idx="10"/>
          </p:nvPr>
        </p:nvSpPr>
        <p:spPr>
          <a:xfrm rot="-1985953">
            <a:off x="308933" y="4391234"/>
            <a:ext cx="1960664" cy="17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Google Shape;171;p36"/>
          <p:cNvSpPr txBox="1">
            <a:spLocks noGrp="1"/>
          </p:cNvSpPr>
          <p:nvPr>
            <p:ph type="ftr" idx="11"/>
          </p:nvPr>
        </p:nvSpPr>
        <p:spPr>
          <a:xfrm>
            <a:off x="3517514" y="4713842"/>
            <a:ext cx="47244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Google Shape;172;p36"/>
          <p:cNvSpPr>
            <a:spLocks noGrp="1"/>
          </p:cNvSpPr>
          <p:nvPr>
            <p:ph type="sldNum" idx="12"/>
          </p:nvPr>
        </p:nvSpPr>
        <p:spPr>
          <a:xfrm>
            <a:off x="8401038" y="4628117"/>
            <a:ext cx="502800" cy="3771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25" tIns="9125" rIns="9125" bIns="91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7"/>
          <p:cNvSpPr txBox="1">
            <a:spLocks noGrp="1"/>
          </p:cNvSpPr>
          <p:nvPr>
            <p:ph type="title"/>
          </p:nvPr>
        </p:nvSpPr>
        <p:spPr>
          <a:xfrm>
            <a:off x="282575" y="92869"/>
            <a:ext cx="8229600" cy="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7"/>
          <p:cNvSpPr txBox="1">
            <a:spLocks noGrp="1"/>
          </p:cNvSpPr>
          <p:nvPr>
            <p:ph type="body" idx="1"/>
          </p:nvPr>
        </p:nvSpPr>
        <p:spPr>
          <a:xfrm>
            <a:off x="282575" y="873650"/>
            <a:ext cx="8229600" cy="3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147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250"/>
              <a:buChar char="●"/>
              <a:defRPr/>
            </a:lvl1pPr>
            <a:lvl2pPr marL="914400" lvl="1" indent="-371475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25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00" tIns="91400" rIns="91400" bIns="91400" anchor="t" anchorCtr="0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8"/>
          <p:cNvSpPr txBox="1">
            <a:spLocks noGrp="1"/>
          </p:cNvSpPr>
          <p:nvPr>
            <p:ph type="title"/>
          </p:nvPr>
        </p:nvSpPr>
        <p:spPr>
          <a:xfrm>
            <a:off x="311708" y="744574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8"/>
          <p:cNvSpPr txBox="1">
            <a:spLocks noGrp="1"/>
          </p:cNvSpPr>
          <p:nvPr>
            <p:ph type="body" idx="1"/>
          </p:nvPr>
        </p:nvSpPr>
        <p:spPr>
          <a:xfrm>
            <a:off x="311699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80" name="Google Shape;180;p38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_COLUMN_TEXT">
  <p:cSld name="ONE_COLUMN_TEXT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9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9"/>
          <p:cNvSpPr txBox="1">
            <a:spLocks noGrp="1"/>
          </p:cNvSpPr>
          <p:nvPr>
            <p:ph type="body" idx="1"/>
          </p:nvPr>
        </p:nvSpPr>
        <p:spPr>
          <a:xfrm>
            <a:off x="311699" y="1389599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84" name="Google Shape;184;p3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_POINT">
  <p:cSld name="MAIN_POIN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0"/>
          <p:cNvSpPr txBox="1">
            <a:spLocks noGrp="1"/>
          </p:cNvSpPr>
          <p:nvPr>
            <p:ph type="title"/>
          </p:nvPr>
        </p:nvSpPr>
        <p:spPr>
          <a:xfrm>
            <a:off x="490250" y="450149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4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TITLE_AND_DESCRIPTION">
  <p:cSld name="SECTION_TITLE_AND_DESCRIPTION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41"/>
          <p:cNvSpPr txBox="1">
            <a:spLocks noGrp="1"/>
          </p:cNvSpPr>
          <p:nvPr>
            <p:ph type="body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2" name="Google Shape;192;p41"/>
          <p:cNvSpPr txBox="1">
            <a:spLocks noGrp="1"/>
          </p:cNvSpPr>
          <p:nvPr>
            <p:ph type="body" idx="2"/>
          </p:nvPr>
        </p:nvSpPr>
        <p:spPr>
          <a:xfrm>
            <a:off x="4939500" y="724074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3" name="Google Shape;193;p4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2"/>
          <p:cNvSpPr txBox="1">
            <a:spLocks noGrp="1"/>
          </p:cNvSpPr>
          <p:nvPr>
            <p:ph type="body" idx="1"/>
          </p:nvPr>
        </p:nvSpPr>
        <p:spPr>
          <a:xfrm>
            <a:off x="311699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96" name="Google Shape;196;p4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_NUMBER">
  <p:cSld name="BIG_NUMBER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3"/>
          <p:cNvSpPr txBox="1">
            <a:spLocks noGrp="1"/>
          </p:cNvSpPr>
          <p:nvPr>
            <p:ph type="title" hasCustomPrompt="1"/>
          </p:nvPr>
        </p:nvSpPr>
        <p:spPr>
          <a:xfrm>
            <a:off x="311699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99" name="Google Shape;199;p43"/>
          <p:cNvSpPr txBox="1">
            <a:spLocks noGrp="1"/>
          </p:cNvSpPr>
          <p:nvPr>
            <p:ph type="body" idx="1"/>
          </p:nvPr>
        </p:nvSpPr>
        <p:spPr>
          <a:xfrm>
            <a:off x="311699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0" name="Google Shape;200;p4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 2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4"/>
          <p:cNvSpPr txBox="1">
            <a:spLocks noGrp="1"/>
          </p:cNvSpPr>
          <p:nvPr>
            <p:ph type="title"/>
          </p:nvPr>
        </p:nvSpPr>
        <p:spPr>
          <a:xfrm>
            <a:off x="311708" y="744574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sz="5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4"/>
          <p:cNvSpPr txBox="1">
            <a:spLocks noGrp="1"/>
          </p:cNvSpPr>
          <p:nvPr>
            <p:ph type="body" idx="1"/>
          </p:nvPr>
        </p:nvSpPr>
        <p:spPr>
          <a:xfrm>
            <a:off x="311699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4" name="Google Shape;204;p44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>
  <p:cSld name="SECTION_HEADER 2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5"/>
          <p:cNvSpPr txBox="1">
            <a:spLocks noGrp="1"/>
          </p:cNvSpPr>
          <p:nvPr>
            <p:ph type="title"/>
          </p:nvPr>
        </p:nvSpPr>
        <p:spPr>
          <a:xfrm>
            <a:off x="311699" y="2150849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4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>
  <p:cSld name="TITLE_AND_TWO_COLUMNS 2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46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1" name="Google Shape;211;p46"/>
          <p:cNvSpPr txBox="1">
            <a:spLocks noGrp="1"/>
          </p:cNvSpPr>
          <p:nvPr>
            <p:ph type="body" idx="2"/>
          </p:nvPr>
        </p:nvSpPr>
        <p:spPr>
          <a:xfrm>
            <a:off x="4832399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2" name="Google Shape;212;p4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>
  <p:cSld name="TITLE_ONLY 2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4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_COLUMN_TEXT">
  <p:cSld name="ONE_COLUMN_TEXT 2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8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48"/>
          <p:cNvSpPr txBox="1">
            <a:spLocks noGrp="1"/>
          </p:cNvSpPr>
          <p:nvPr>
            <p:ph type="body" idx="1"/>
          </p:nvPr>
        </p:nvSpPr>
        <p:spPr>
          <a:xfrm>
            <a:off x="311699" y="1389599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9" name="Google Shape;219;p48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_POINT">
  <p:cSld name="MAIN_POINT 2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9"/>
          <p:cNvSpPr txBox="1">
            <a:spLocks noGrp="1"/>
          </p:cNvSpPr>
          <p:nvPr>
            <p:ph type="title"/>
          </p:nvPr>
        </p:nvSpPr>
        <p:spPr>
          <a:xfrm>
            <a:off x="490250" y="450149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4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TITLE_AND_DESCRIPTION">
  <p:cSld name="SECTION_TITLE_AND_DESCRIPTION 2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5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  <a:defRPr sz="4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50"/>
          <p:cNvSpPr txBox="1">
            <a:spLocks noGrp="1"/>
          </p:cNvSpPr>
          <p:nvPr>
            <p:ph type="body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Arial"/>
              <a:buNone/>
              <a:defRPr sz="2100"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7" name="Google Shape;227;p50"/>
          <p:cNvSpPr txBox="1">
            <a:spLocks noGrp="1"/>
          </p:cNvSpPr>
          <p:nvPr>
            <p:ph type="body" idx="2"/>
          </p:nvPr>
        </p:nvSpPr>
        <p:spPr>
          <a:xfrm>
            <a:off x="4939500" y="724074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8" name="Google Shape;228;p5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 2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1"/>
          <p:cNvSpPr txBox="1">
            <a:spLocks noGrp="1"/>
          </p:cNvSpPr>
          <p:nvPr>
            <p:ph type="body" idx="1"/>
          </p:nvPr>
        </p:nvSpPr>
        <p:spPr>
          <a:xfrm>
            <a:off x="311699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None/>
              <a:defRPr/>
            </a:lvl1pPr>
            <a:lvl2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1" name="Google Shape;231;p5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_NUMBER">
  <p:cSld name="BIG_NUMBER 2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2"/>
          <p:cNvSpPr txBox="1">
            <a:spLocks noGrp="1"/>
          </p:cNvSpPr>
          <p:nvPr>
            <p:ph type="title"/>
          </p:nvPr>
        </p:nvSpPr>
        <p:spPr>
          <a:xfrm>
            <a:off x="311699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52"/>
          <p:cNvSpPr txBox="1">
            <a:spLocks noGrp="1"/>
          </p:cNvSpPr>
          <p:nvPr>
            <p:ph type="body" idx="1"/>
          </p:nvPr>
        </p:nvSpPr>
        <p:spPr>
          <a:xfrm>
            <a:off x="311699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5" name="Google Shape;235;p5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 2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5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9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Google Shape;145;p2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2"/>
            <a:ext cx="9144000" cy="5143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5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0544" y="4263375"/>
            <a:ext cx="2430000" cy="374119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54"/>
          <p:cNvSpPr txBox="1"/>
          <p:nvPr/>
        </p:nvSpPr>
        <p:spPr>
          <a:xfrm>
            <a:off x="2603551" y="355350"/>
            <a:ext cx="39369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Программа повышения квалификации</a:t>
            </a:r>
            <a:endParaRPr sz="1400" b="0" i="0" u="none" strike="noStrike" cap="non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6" name="Google Shape;246;p54"/>
          <p:cNvSpPr/>
          <p:nvPr/>
        </p:nvSpPr>
        <p:spPr>
          <a:xfrm>
            <a:off x="473200" y="982050"/>
            <a:ext cx="78966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ru" sz="2600" b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Тестировщик программного обеспечения</a:t>
            </a:r>
            <a:endParaRPr sz="2000" b="1" i="0" u="none" strike="noStrike" cap="non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7" name="Google Shape;247;p54"/>
          <p:cNvSpPr txBox="1"/>
          <p:nvPr/>
        </p:nvSpPr>
        <p:spPr>
          <a:xfrm>
            <a:off x="540550" y="1619875"/>
            <a:ext cx="8308800" cy="16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Итоговый проект </a:t>
            </a:r>
            <a:endParaRPr sz="27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ctr">
              <a:buSzPts val="2700"/>
            </a:pPr>
            <a:r>
              <a:rPr lang="ru" sz="27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“Комплексное тестирование платформы </a:t>
            </a:r>
            <a:r>
              <a:rPr lang="en-US" sz="2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https://idemo.bspb.ru/</a:t>
            </a:r>
            <a:r>
              <a:rPr lang="ru" sz="2700" i="0" u="none" strike="noStrike" cap="none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4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54"/>
          <p:cNvSpPr txBox="1"/>
          <p:nvPr/>
        </p:nvSpPr>
        <p:spPr>
          <a:xfrm>
            <a:off x="44150" y="3525375"/>
            <a:ext cx="4261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180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Преподаватель: Гриненко В.В.</a:t>
            </a:r>
            <a:endParaRPr sz="1800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54"/>
          <p:cNvSpPr txBox="1"/>
          <p:nvPr/>
        </p:nvSpPr>
        <p:spPr>
          <a:xfrm>
            <a:off x="4811199" y="3442575"/>
            <a:ext cx="4181100" cy="10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121875" rIns="121875" bIns="12187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Выполнил: </a:t>
            </a:r>
            <a:r>
              <a:rPr lang="ru" sz="18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Трофимов П.В</a:t>
            </a:r>
            <a:r>
              <a:rPr lang="ru" sz="1800" i="0" u="none" strike="noStrike" cap="none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80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ru" sz="180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Поток </a:t>
            </a:r>
            <a:r>
              <a:rPr lang="ru" sz="1800" i="0" u="none" strike="noStrike" cap="none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ТП-</a:t>
            </a:r>
            <a:r>
              <a:rPr lang="ru" sz="18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844</a:t>
            </a: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p5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ru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2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Применение техник тест-дизайна: тест-кейсы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9" name="Google Shape;309;p62"/>
          <p:cNvSpPr txBox="1"/>
          <p:nvPr/>
        </p:nvSpPr>
        <p:spPr>
          <a:xfrm>
            <a:off x="400600" y="808775"/>
            <a:ext cx="80829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Прикладываем пример применения тест дизайна на тест кейсы (практика 5). Достаточно будет небольшого примера - </a:t>
            </a:r>
            <a:r>
              <a:rPr lang="ru" sz="1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все тест кейсы не выкладываем</a:t>
            </a:r>
            <a:endParaRPr sz="2400" b="1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p62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10</a:t>
            </a:fld>
            <a:endParaRPr/>
          </a:p>
        </p:txBody>
      </p:sp>
      <p:pic>
        <p:nvPicPr>
          <p:cNvPr id="311" name="Google Shape;31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700" y="1884575"/>
            <a:ext cx="8401950" cy="266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3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автотеста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p63"/>
          <p:cNvSpPr txBox="1"/>
          <p:nvPr/>
        </p:nvSpPr>
        <p:spPr>
          <a:xfrm>
            <a:off x="383575" y="712925"/>
            <a:ext cx="8082900" cy="42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s=Service('C:/Users/USer/Downloads/chromedriver.exe')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 = webdriver.Chrome(service=s)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driver.get("https://site/login")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driver.set_window_size(1024, 600)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driver.maximize_window()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driver.find_element(By.CSS_SELECTOR, ".fieldset:nth-child(1) input").click()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driver.find_element(By.CSS_SELECTOR, ".fieldset:nth-child(1) input").send_keys("test@test.ru")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driver.find_element(By.CSS_SELECTOR, ".fieldset:nth-child(2) input").send_keys("123456")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driver.find_element(By.CSS_SELECTOR, ".btn").click()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time.sleep(3)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#открываем блок Паспорт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driver.find_element(By.CSS_SELECTOR, ".form:nth-child(2) .document-tile:nth-child(1) &gt; .document-name").click()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#Фамилия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driver.find_element(By.ID, "surname").clear()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driver.find_element(By.ID, "surname").send_keys("Иванов")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driver.find_element(By.CSS_SELECTOR, ".vue-dadata__input").clear()   #НЕ РУГАЕТСЯ,НО НЕ РАБОТАЕТ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driver.find_element(By.CSS_SELECTOR, ".vue-dadata__input").send_keys("Волгоградская обл")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63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4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автотеста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p64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12</a:t>
            </a:fld>
            <a:endParaRPr/>
          </a:p>
        </p:txBody>
      </p:sp>
      <p:pic>
        <p:nvPicPr>
          <p:cNvPr id="325" name="Google Shape;325;p64"/>
          <p:cNvPicPr preferRelativeResize="0"/>
          <p:nvPr/>
        </p:nvPicPr>
        <p:blipFill rotWithShape="1">
          <a:blip r:embed="rId3">
            <a:alphaModFix/>
          </a:blip>
          <a:srcRect b="23937"/>
          <a:stretch/>
        </p:blipFill>
        <p:spPr>
          <a:xfrm>
            <a:off x="888425" y="676023"/>
            <a:ext cx="6829251" cy="421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65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 выполнения автотеста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p6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13</a:t>
            </a:fld>
            <a:endParaRPr/>
          </a:p>
        </p:txBody>
      </p:sp>
      <p:pic>
        <p:nvPicPr>
          <p:cNvPr id="332" name="Google Shape;332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711" y="885300"/>
            <a:ext cx="8471014" cy="35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6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Анализ результатов тестирования выбранного приложения 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" name="Google Shape;338;p66"/>
          <p:cNvSpPr txBox="1"/>
          <p:nvPr/>
        </p:nvSpPr>
        <p:spPr>
          <a:xfrm>
            <a:off x="400600" y="1037375"/>
            <a:ext cx="80829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Здесь описываем результаты тестирования (отчет по тестированию) прикладываем схемы пройденных тест ранов, метрики. Рекомендации по выпуску ПО 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9" name="Google Shape;339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2113175"/>
            <a:ext cx="3715924" cy="2877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7925" y="2113175"/>
            <a:ext cx="4298595" cy="2877924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6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7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Выводы об оптимальности выбранной стратегии тестирования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67"/>
          <p:cNvSpPr txBox="1"/>
          <p:nvPr/>
        </p:nvSpPr>
        <p:spPr>
          <a:xfrm>
            <a:off x="629200" y="1189775"/>
            <a:ext cx="8082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Делаем выводы об оптимальности применения нашей стратегии тестирования, например, что необходимо и достаточно было провести функциональное, UI\UX тестирование. Что при помощи применения техник тест дизайна мы добились оптимальных результатов и максимизировали тестовое покрытие</a:t>
            </a:r>
            <a:endParaRPr sz="240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p6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8"/>
          <p:cNvSpPr/>
          <p:nvPr/>
        </p:nvSpPr>
        <p:spPr>
          <a:xfrm>
            <a:off x="456901" y="428184"/>
            <a:ext cx="4844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b="1">
                <a:solidFill>
                  <a:srgbClr val="1E5CEC"/>
                </a:solidFill>
                <a:latin typeface="Montserrat"/>
                <a:ea typeface="Montserrat"/>
                <a:cs typeface="Montserrat"/>
                <a:sym typeface="Montserrat"/>
              </a:rPr>
              <a:t>Рефлексия</a:t>
            </a:r>
            <a:endParaRPr sz="2400" b="1" i="0" u="none" strike="noStrike" cap="none">
              <a:solidFill>
                <a:srgbClr val="1E5CE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p68"/>
          <p:cNvSpPr/>
          <p:nvPr/>
        </p:nvSpPr>
        <p:spPr>
          <a:xfrm>
            <a:off x="431250" y="1197244"/>
            <a:ext cx="4231500" cy="15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marR="0" lvl="0" indent="-2349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E5CEC"/>
              </a:buClr>
              <a:buSzPts val="1100"/>
              <a:buFont typeface="Montserrat Light"/>
              <a:buChar char="➜"/>
            </a:pPr>
            <a:r>
              <a:rPr lang="ru" sz="1400" b="0" i="0" u="none" strike="noStrike" cap="none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Что вам больше всего понравилось в о</a:t>
            </a:r>
            <a:r>
              <a:rPr lang="ru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бучении</a:t>
            </a:r>
            <a:r>
              <a:rPr lang="ru" sz="1400" b="0" i="0" u="none" strike="noStrike" cap="none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?</a:t>
            </a:r>
            <a:endParaRPr sz="1400" b="0" i="0" u="none" strike="noStrike" cap="none">
              <a:solidFill>
                <a:srgbClr val="00396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342900" marR="0" lvl="0" indent="-2349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E5CEC"/>
              </a:buClr>
              <a:buSzPts val="1100"/>
              <a:buFont typeface="Montserrat Medium"/>
              <a:buChar char="➜"/>
            </a:pPr>
            <a:r>
              <a:rPr lang="ru" sz="1400" b="0" i="0" u="none" strike="noStrike" cap="none">
                <a:solidFill>
                  <a:srgbClr val="0039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Что вызвало трудности?</a:t>
            </a:r>
            <a:endParaRPr sz="1400" b="0" i="0" u="none" strike="noStrike" cap="none">
              <a:solidFill>
                <a:srgbClr val="00396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34290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400" b="0" i="0" u="none" strike="noStrike" cap="none">
              <a:solidFill>
                <a:srgbClr val="44546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6" name="Google Shape;356;p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89869" y="1520213"/>
            <a:ext cx="3990134" cy="3117284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6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ru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9"/>
          <p:cNvSpPr/>
          <p:nvPr/>
        </p:nvSpPr>
        <p:spPr>
          <a:xfrm>
            <a:off x="456901" y="428184"/>
            <a:ext cx="48441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" sz="2400" b="1">
                <a:solidFill>
                  <a:srgbClr val="1E5CEC"/>
                </a:solidFill>
                <a:latin typeface="Montserrat"/>
                <a:ea typeface="Montserrat"/>
                <a:cs typeface="Montserrat"/>
                <a:sym typeface="Montserrat"/>
              </a:rPr>
              <a:t>Пример рефлексии</a:t>
            </a:r>
            <a:endParaRPr sz="2400" b="1" i="0" u="none" strike="noStrike" cap="none">
              <a:solidFill>
                <a:srgbClr val="1E5CE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4" name="Google Shape;364;p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89869" y="1520213"/>
            <a:ext cx="3990134" cy="3117284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6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ru"/>
              <a:t>17</a:t>
            </a:fld>
            <a:endParaRPr/>
          </a:p>
        </p:txBody>
      </p:sp>
      <p:sp>
        <p:nvSpPr>
          <p:cNvPr id="366" name="Google Shape;366;p69"/>
          <p:cNvSpPr txBox="1"/>
          <p:nvPr/>
        </p:nvSpPr>
        <p:spPr>
          <a:xfrm>
            <a:off x="491425" y="953575"/>
            <a:ext cx="4163400" cy="39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 процессе изучения программы я получил хорошие базовые знания в сфере тестирования программного обеспечения, познакомился и немного поработал с инструментами, используемыми в тестировании, такими как: XMind, Trello, Jira, TestRail, GIT, Postman, MySQL, Selenium IDE, PyCharm. Самостоятельно написал небольшой код на языке Python. Наиболее сложной но очень интересной для меня стала работа с SQL, API и Python. 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 моими практическими работами вы можете ознакомиться по ссылке на GIT HUB: </a:t>
            </a:r>
            <a:r>
              <a:rPr lang="ru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https://github.com/имя_пользователя</a:t>
            </a:r>
            <a:endParaRPr sz="14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rPr lang="ru" sz="1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Благодарю за внимание! </a:t>
            </a:r>
            <a:endParaRPr sz="12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endParaRPr sz="8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5"/>
          <p:cNvSpPr txBox="1">
            <a:spLocks noGrp="1"/>
          </p:cNvSpPr>
          <p:nvPr>
            <p:ph type="title"/>
          </p:nvPr>
        </p:nvSpPr>
        <p:spPr>
          <a:xfrm>
            <a:off x="2911450" y="298725"/>
            <a:ext cx="2449500" cy="5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25"/>
              <a:buFont typeface="Arial"/>
              <a:buNone/>
            </a:pPr>
            <a:r>
              <a:rPr lang="ru" sz="2425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Содержание</a:t>
            </a:r>
            <a:endParaRPr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p55"/>
          <p:cNvSpPr txBox="1"/>
          <p:nvPr/>
        </p:nvSpPr>
        <p:spPr>
          <a:xfrm>
            <a:off x="629200" y="1189775"/>
            <a:ext cx="80829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жизненного цикла тестирования ПО;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методологии разработки ПО;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 (чек-лист, тест-кейсы, баг-репорты);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Применение техник тест-дизайна;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автотеста;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 выполнения автотеста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Анализ результатов тестирования выбранного приложения; </a:t>
            </a:r>
            <a:endParaRPr sz="1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ru" sz="1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Выводы об оптимальности выбранной стратегии тестирования.</a:t>
            </a:r>
            <a:endParaRPr sz="2400" dirty="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55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6"/>
          <p:cNvSpPr txBox="1">
            <a:spLocks noGrp="1"/>
          </p:cNvSpPr>
          <p:nvPr>
            <p:ph type="title"/>
          </p:nvPr>
        </p:nvSpPr>
        <p:spPr>
          <a:xfrm>
            <a:off x="380279" y="12498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жизненного цикла тестирования ПО</a:t>
            </a:r>
            <a:endParaRPr sz="2200" b="1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p56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3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861" t="2621" r="638"/>
          <a:stretch/>
        </p:blipFill>
        <p:spPr>
          <a:xfrm>
            <a:off x="1310640" y="640080"/>
            <a:ext cx="6035040" cy="42409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7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Майнд-карта методологии разработки ПО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57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4</a:t>
            </a:fld>
            <a:endParaRPr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" y="712925"/>
            <a:ext cx="8176774" cy="42164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8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чек-лист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p58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5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178" y="638572"/>
            <a:ext cx="5148514" cy="438054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9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 dirty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тест-кейсы</a:t>
            </a:r>
            <a:endParaRPr sz="2200" b="1" dirty="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59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6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712925"/>
            <a:ext cx="8405969" cy="39878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Пример т</a:t>
            </a:r>
            <a:r>
              <a:rPr lang="ru" b="1" dirty="0" smtClean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ест-кейсов в </a:t>
            </a:r>
            <a:r>
              <a:rPr lang="en-US" b="1" dirty="0" err="1" smtClean="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Testrail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b="14213"/>
          <a:stretch/>
        </p:blipFill>
        <p:spPr>
          <a:xfrm>
            <a:off x="466044" y="1153905"/>
            <a:ext cx="7807099" cy="367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811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0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баг-репорты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" name="Google Shape;295;p60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8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854260"/>
            <a:ext cx="8494969" cy="384655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1"/>
          <p:cNvSpPr txBox="1">
            <a:spLocks noGrp="1"/>
          </p:cNvSpPr>
          <p:nvPr>
            <p:ph type="title"/>
          </p:nvPr>
        </p:nvSpPr>
        <p:spPr>
          <a:xfrm>
            <a:off x="311699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" sz="2200" b="1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Применение техник тест-дизайна: чек лист</a:t>
            </a:r>
            <a:endParaRPr sz="2200" b="1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3" name="Google Shape;303;p61"/>
          <p:cNvSpPr txBox="1">
            <a:spLocks noGrp="1"/>
          </p:cNvSpPr>
          <p:nvPr>
            <p:ph type="sldNum" idx="12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</a:pPr>
            <a:fld id="{00000000-1234-1234-1234-123412341234}" type="slidenum">
              <a:rPr lang="ru"/>
              <a:t>9</a:t>
            </a:fld>
            <a:endParaRPr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t="550" b="30913"/>
          <a:stretch/>
        </p:blipFill>
        <p:spPr>
          <a:xfrm>
            <a:off x="782955" y="746760"/>
            <a:ext cx="7105650" cy="42106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Другая 1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3052EF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2597</TotalTime>
  <Words>458</Words>
  <Application>Microsoft Office PowerPoint</Application>
  <PresentationFormat>Экран (16:9)</PresentationFormat>
  <Paragraphs>82</Paragraphs>
  <Slides>17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17</vt:i4>
      </vt:variant>
    </vt:vector>
  </HeadingPairs>
  <TitlesOfParts>
    <vt:vector size="26" baseType="lpstr">
      <vt:lpstr>Montserrat ExtraBold</vt:lpstr>
      <vt:lpstr>Calibri</vt:lpstr>
      <vt:lpstr>Montserrat</vt:lpstr>
      <vt:lpstr>Montserrat Medium</vt:lpstr>
      <vt:lpstr>Montserrat Light</vt:lpstr>
      <vt:lpstr>Arial</vt:lpstr>
      <vt:lpstr>Simple Light</vt:lpstr>
      <vt:lpstr>Тема Office</vt:lpstr>
      <vt:lpstr>Simple Light</vt:lpstr>
      <vt:lpstr>Презентация PowerPoint</vt:lpstr>
      <vt:lpstr>Содержание</vt:lpstr>
      <vt:lpstr>Майнд-карта жизненного цикла тестирования ПО</vt:lpstr>
      <vt:lpstr>Майнд-карта методологии разработки ПО</vt:lpstr>
      <vt:lpstr>Тестовая документация: чек-лист</vt:lpstr>
      <vt:lpstr>Тестовая документация: тест-кейсы</vt:lpstr>
      <vt:lpstr>Пример тест-кейсов в Testrail</vt:lpstr>
      <vt:lpstr>Тестовая документация: баг-репорты</vt:lpstr>
      <vt:lpstr>Применение техник тест-дизайна: чек лист</vt:lpstr>
      <vt:lpstr>Применение техник тест-дизайна: тест-кейсы</vt:lpstr>
      <vt:lpstr>Листинг автотеста</vt:lpstr>
      <vt:lpstr>Листинг автотеста</vt:lpstr>
      <vt:lpstr>Результат выполнения автотеста</vt:lpstr>
      <vt:lpstr>Анализ результатов тестирования выбранного приложения </vt:lpstr>
      <vt:lpstr>Выводы об оптимальности выбранной стратегии тестирования 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Павел Трофимов</dc:creator>
  <cp:lastModifiedBy>Пашка</cp:lastModifiedBy>
  <cp:revision>8</cp:revision>
  <dcterms:modified xsi:type="dcterms:W3CDTF">2023-06-23T10:06:13Z</dcterms:modified>
</cp:coreProperties>
</file>